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63" r:id="rId4"/>
    <p:sldId id="261" r:id="rId5"/>
    <p:sldId id="260" r:id="rId6"/>
    <p:sldId id="259" r:id="rId7"/>
    <p:sldId id="258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33CC"/>
    <a:srgbClr val="00FF00"/>
    <a:srgbClr val="F2FEDE"/>
    <a:srgbClr val="FFFB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013D37A-6095-4B61-8D4E-AFA8642E64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F16FBEFB-CB6D-4313-B91E-678310B029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61EBA518-3FCF-4254-B5EB-CDB58A5C3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1DC0D-5DCD-48D0-B8AB-3FB54062E8F4}" type="datetimeFigureOut">
              <a:rPr lang="hr-HR" smtClean="0"/>
              <a:pPr/>
              <a:t>10.1.2022.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5CDF5D02-F8AB-4383-9276-E744D07CB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43B8FCA-E4A5-4161-ACD6-B4FFAEA9E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4FB7A-AF84-4B97-B207-63D8E886C30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119037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0E524A0-4313-4052-B307-9C2F9CB61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BECB94AA-C468-470E-85DB-4792BB2608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09695EB-75FC-4ADE-805C-0FD82C249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1DC0D-5DCD-48D0-B8AB-3FB54062E8F4}" type="datetimeFigureOut">
              <a:rPr lang="hr-HR" smtClean="0"/>
              <a:pPr/>
              <a:t>10.1.2022.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D33140FB-7FB4-49AF-B072-35C056F48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1B76A613-F381-40B1-904B-CCDA99B03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4FB7A-AF84-4B97-B207-63D8E886C30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60019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9F74857F-EB5A-496D-96E4-7300D35A2F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E85F35BA-ECE7-46BA-8BAE-68B7D62A81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FB68663D-8336-4016-BB2F-CE9079E47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1DC0D-5DCD-48D0-B8AB-3FB54062E8F4}" type="datetimeFigureOut">
              <a:rPr lang="hr-HR" smtClean="0"/>
              <a:pPr/>
              <a:t>10.1.2022.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35500625-3D83-4B93-A7D3-EDBC8ABD7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2BE6A88B-F470-40B8-81C9-C01C53F8A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4FB7A-AF84-4B97-B207-63D8E886C30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76024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018E7D7-D4B0-4DD3-B9C4-94A11F459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83565CC-65AF-42A7-B161-746CAFCF2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C9A1EF85-60DB-4785-B816-DFF5D644A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1DC0D-5DCD-48D0-B8AB-3FB54062E8F4}" type="datetimeFigureOut">
              <a:rPr lang="hr-HR" smtClean="0"/>
              <a:pPr/>
              <a:t>10.1.2022.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BA2CD270-2BB3-404F-BBCB-C0F43DE36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46DF1A91-4649-41F4-87B0-DB159B900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4FB7A-AF84-4B97-B207-63D8E886C30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42862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3EB9330-CA67-4230-B7DE-C72DB9E7C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6F4DE09B-D04D-46C4-B3BE-DCC331B8E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B97FA595-6C19-47BB-B3E0-9C11AF561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1DC0D-5DCD-48D0-B8AB-3FB54062E8F4}" type="datetimeFigureOut">
              <a:rPr lang="hr-HR" smtClean="0"/>
              <a:pPr/>
              <a:t>10.1.2022.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0D64E90C-9944-4163-BB84-6D565299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615D5678-F092-41BC-8912-21E5E4182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4FB7A-AF84-4B97-B207-63D8E886C30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4037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2533EBE-2F2A-4AE8-BE73-3DADBA67F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2010C41-BA44-4006-BB3D-EB0D645C2E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11041D21-41B6-4AE0-A489-42629135DB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CE7689C1-D1E2-4C01-BC97-31C37593A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1DC0D-5DCD-48D0-B8AB-3FB54062E8F4}" type="datetimeFigureOut">
              <a:rPr lang="hr-HR" smtClean="0"/>
              <a:pPr/>
              <a:t>10.1.2022.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BD10FE87-7D30-49F6-B239-5FA8BC67C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FD42C8B5-8E8F-48CF-9E1A-6447FDD92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4FB7A-AF84-4B97-B207-63D8E886C30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304310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E5238BA-7008-4B4F-8FD2-B0DDA0A5A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FDE6A614-CC4F-42A4-A97B-ABC91EF16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2E85C2D8-1C38-4929-B67A-E82D4F4C52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13FAB668-93A7-4BE0-8F64-D394CC98FA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41E7D2EC-CA9D-4712-8BC8-B0745F5C4A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CC1380D1-46AD-46F5-BCE4-79A1D1477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1DC0D-5DCD-48D0-B8AB-3FB54062E8F4}" type="datetimeFigureOut">
              <a:rPr lang="hr-HR" smtClean="0"/>
              <a:pPr/>
              <a:t>10.1.2022.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2B73B219-FD95-4469-BFC4-2503FAE8E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4DCE4D2B-90CF-4B8A-9330-30242E68F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4FB7A-AF84-4B97-B207-63D8E886C30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593780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E3C7F19-4DF7-4346-ACA6-70D245CB4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3090B34F-46A6-4559-BE03-53804A293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1DC0D-5DCD-48D0-B8AB-3FB54062E8F4}" type="datetimeFigureOut">
              <a:rPr lang="hr-HR" smtClean="0"/>
              <a:pPr/>
              <a:t>10.1.2022.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C4F94099-FCDE-49BE-8E3F-526CFC217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A10B1578-89F1-4D65-91A3-C84FCABB8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4FB7A-AF84-4B97-B207-63D8E886C30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491190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22B11670-6240-4E63-ACA7-43FE9CBE9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1DC0D-5DCD-48D0-B8AB-3FB54062E8F4}" type="datetimeFigureOut">
              <a:rPr lang="hr-HR" smtClean="0"/>
              <a:pPr/>
              <a:t>10.1.2022.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314AC76B-EA3B-4167-A9C5-9409E8A4B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6DFFE83F-0339-4C9C-9244-5167A99CF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4FB7A-AF84-4B97-B207-63D8E886C30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54529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490460F-2205-4155-90B1-892FE67CF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81169D11-3781-405D-AE27-91919865F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577F80FD-14AC-4A0E-AA6A-CD82B6D526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C06864DA-0C4D-4CEB-A3B6-75B66944E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1DC0D-5DCD-48D0-B8AB-3FB54062E8F4}" type="datetimeFigureOut">
              <a:rPr lang="hr-HR" smtClean="0"/>
              <a:pPr/>
              <a:t>10.1.2022.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96BBA16A-8EDD-45FA-8CD0-675512568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38550D79-3575-4435-AD6D-25836F2AB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4FB7A-AF84-4B97-B207-63D8E886C30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739009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C1F2C3E-3FBC-436A-BE7A-AFE9E33F2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B9CA7DA0-349F-4966-8AFF-3F93A19DDD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97C46FA3-96D3-4A8F-8003-DDAB65BFD4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D81204B1-B534-444E-B2FE-A4F61EE7A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1DC0D-5DCD-48D0-B8AB-3FB54062E8F4}" type="datetimeFigureOut">
              <a:rPr lang="hr-HR" smtClean="0"/>
              <a:pPr/>
              <a:t>10.1.2022.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BDFAB9B5-EF0D-4233-857A-2CF90D70B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BBE59F1B-F255-4010-89DA-01DC5ECD9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4FB7A-AF84-4B97-B207-63D8E886C30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701941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35A4B618-A461-4E93-9644-C094E741B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BD11BC06-420A-43A3-B6D4-7A8A43FAF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35D8D8C6-6DE3-4337-8F38-67CCD4E1AF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1DC0D-5DCD-48D0-B8AB-3FB54062E8F4}" type="datetimeFigureOut">
              <a:rPr lang="hr-HR" smtClean="0"/>
              <a:pPr/>
              <a:t>10.1.2022.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231273C9-C785-40C5-9DD9-2F0564A58C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2A77DA62-E1E1-4501-9526-150B90BA01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4FB7A-AF84-4B97-B207-63D8E886C30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311958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learningapps.org/watch?v=pf8qve3yt21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F210254-0507-4552-8689-A028ACC774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DD08DE19-1831-4DB9-8E63-53352F4261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DF433010-F6CE-4D65-889A-02A976E1BD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5E1B7892-735F-42B8-A0D1-DEEEC37905E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5898" y="194791"/>
            <a:ext cx="4578493" cy="6468417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80B8A53D-8D8F-4690-B9DF-DB8F2CAC5B46}"/>
              </a:ext>
            </a:extLst>
          </p:cNvPr>
          <p:cNvSpPr txBox="1"/>
          <p:nvPr/>
        </p:nvSpPr>
        <p:spPr>
          <a:xfrm>
            <a:off x="6102493" y="1372185"/>
            <a:ext cx="5367148" cy="2893100"/>
          </a:xfrm>
          <a:prstGeom prst="rect">
            <a:avLst/>
          </a:prstGeom>
          <a:solidFill>
            <a:srgbClr val="FFC5FF"/>
          </a:solidFill>
        </p:spPr>
        <p:txBody>
          <a:bodyPr wrap="square" rtlCol="0">
            <a:spAutoFit/>
          </a:bodyPr>
          <a:lstStyle/>
          <a:p>
            <a:r>
              <a:rPr lang="hr-HR" sz="5400" b="1" dirty="0">
                <a:solidFill>
                  <a:srgbClr val="CC00CC"/>
                </a:solidFill>
              </a:rPr>
              <a:t>UNIT 3</a:t>
            </a:r>
          </a:p>
          <a:p>
            <a:r>
              <a:rPr lang="hr-HR" sz="4800" b="1" dirty="0">
                <a:solidFill>
                  <a:srgbClr val="CC00CC"/>
                </a:solidFill>
              </a:rPr>
              <a:t>LESSON 9</a:t>
            </a:r>
          </a:p>
          <a:p>
            <a:r>
              <a:rPr lang="hr-HR" sz="4800" dirty="0">
                <a:solidFill>
                  <a:srgbClr val="FF33CC"/>
                </a:solidFill>
              </a:rPr>
              <a:t>Take </a:t>
            </a:r>
            <a:r>
              <a:rPr lang="hr-HR" sz="4800" dirty="0" err="1">
                <a:solidFill>
                  <a:srgbClr val="FF33CC"/>
                </a:solidFill>
              </a:rPr>
              <a:t>action</a:t>
            </a:r>
            <a:endParaRPr lang="hr-HR" sz="4800" dirty="0">
              <a:solidFill>
                <a:srgbClr val="CC00CC"/>
              </a:solidFill>
            </a:endParaRPr>
          </a:p>
          <a:p>
            <a:r>
              <a:rPr lang="hr-HR" sz="3200" dirty="0" err="1">
                <a:solidFill>
                  <a:srgbClr val="FF78D6"/>
                </a:solidFill>
              </a:rPr>
              <a:t>Part</a:t>
            </a:r>
            <a:r>
              <a:rPr lang="hr-HR" sz="3200" dirty="0">
                <a:solidFill>
                  <a:srgbClr val="FF78D6"/>
                </a:solidFill>
              </a:rPr>
              <a:t> 2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84434C33-C87C-4F04-8699-E7C869DBCF8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44492" y="5257975"/>
            <a:ext cx="5883150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41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F210254-0507-4552-8689-A028ACC774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DD08DE19-1831-4DB9-8E63-53352F4261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DF433010-F6CE-4D65-889A-02A976E1BD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6927"/>
            <a:ext cx="12192000" cy="6871854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98205DB3-46F6-4D1E-89FE-565951CB01A0}"/>
              </a:ext>
            </a:extLst>
          </p:cNvPr>
          <p:cNvSpPr txBox="1"/>
          <p:nvPr/>
        </p:nvSpPr>
        <p:spPr>
          <a:xfrm>
            <a:off x="2946138" y="1307046"/>
            <a:ext cx="6109086" cy="792781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1600" dirty="0"/>
              <a:t>NDNGRD		CD 	C 	CRBN 	WST 	L	 FSSL 		XHST</a:t>
            </a:r>
            <a:endParaRPr lang="hr-HR" sz="1600" i="1" dirty="0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423FACCD-C16D-46E0-8654-3033A81A206C}"/>
              </a:ext>
            </a:extLst>
          </p:cNvPr>
          <p:cNvSpPr txBox="1"/>
          <p:nvPr/>
        </p:nvSpPr>
        <p:spPr>
          <a:xfrm>
            <a:off x="2946138" y="2247568"/>
            <a:ext cx="6109086" cy="792781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1600" dirty="0"/>
              <a:t>ENDANGERED	ACID	ICE 	CARBON 	 WASTE 	OIL	 FOSSIL 		EXHAUST</a:t>
            </a:r>
            <a:endParaRPr lang="hr-HR" sz="1600" i="1" dirty="0"/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xmlns="" id="{0E44C690-E77C-4F88-8F81-377769451F11}"/>
              </a:ext>
            </a:extLst>
          </p:cNvPr>
          <p:cNvSpPr/>
          <p:nvPr/>
        </p:nvSpPr>
        <p:spPr>
          <a:xfrm>
            <a:off x="392264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hr-HR" dirty="0"/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B93D331E-98AE-4E8D-823A-846EA920439E}"/>
              </a:ext>
            </a:extLst>
          </p:cNvPr>
          <p:cNvSpPr txBox="1"/>
          <p:nvPr/>
        </p:nvSpPr>
        <p:spPr>
          <a:xfrm>
            <a:off x="4719275" y="3419238"/>
            <a:ext cx="1102572" cy="423449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sz="1600" dirty="0" err="1"/>
              <a:t>fuels</a:t>
            </a:r>
            <a:endParaRPr lang="hr-HR" sz="1600" dirty="0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AB0DFC59-D584-4C89-9868-66C8B0828B8C}"/>
              </a:ext>
            </a:extLst>
          </p:cNvPr>
          <p:cNvSpPr txBox="1"/>
          <p:nvPr/>
        </p:nvSpPr>
        <p:spPr>
          <a:xfrm>
            <a:off x="6572340" y="3487683"/>
            <a:ext cx="1102572" cy="423449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sz="1600" dirty="0" err="1"/>
              <a:t>rain</a:t>
            </a:r>
            <a:endParaRPr lang="hr-HR" sz="1600" dirty="0"/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43F7BC84-F1ED-487C-B811-8C28B9328796}"/>
              </a:ext>
            </a:extLst>
          </p:cNvPr>
          <p:cNvSpPr txBox="1"/>
          <p:nvPr/>
        </p:nvSpPr>
        <p:spPr>
          <a:xfrm>
            <a:off x="8465836" y="3588171"/>
            <a:ext cx="1102572" cy="423449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sz="1600" dirty="0" err="1"/>
              <a:t>disposal</a:t>
            </a:r>
            <a:endParaRPr lang="hr-HR" sz="1600" dirty="0"/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B34F2E21-1545-40A7-94AE-973BF41516FF}"/>
              </a:ext>
            </a:extLst>
          </p:cNvPr>
          <p:cNvSpPr txBox="1"/>
          <p:nvPr/>
        </p:nvSpPr>
        <p:spPr>
          <a:xfrm>
            <a:off x="10278470" y="3429000"/>
            <a:ext cx="1102572" cy="423449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sz="1600" dirty="0" err="1"/>
              <a:t>dioxide</a:t>
            </a:r>
            <a:endParaRPr lang="hr-HR" sz="1600" dirty="0"/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60800B95-4BC1-4E5D-9FAC-F68429A28BA5}"/>
              </a:ext>
            </a:extLst>
          </p:cNvPr>
          <p:cNvSpPr txBox="1"/>
          <p:nvPr/>
        </p:nvSpPr>
        <p:spPr>
          <a:xfrm>
            <a:off x="4787302" y="4184643"/>
            <a:ext cx="1102572" cy="423449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sz="1600" dirty="0" err="1"/>
              <a:t>caps</a:t>
            </a:r>
            <a:endParaRPr lang="hr-HR" sz="1600" dirty="0"/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556F66CC-6626-4C8C-837F-B57571270053}"/>
              </a:ext>
            </a:extLst>
          </p:cNvPr>
          <p:cNvSpPr txBox="1"/>
          <p:nvPr/>
        </p:nvSpPr>
        <p:spPr>
          <a:xfrm>
            <a:off x="6268471" y="4358466"/>
            <a:ext cx="1102572" cy="423449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sz="1600" dirty="0" err="1"/>
              <a:t>fumes</a:t>
            </a:r>
            <a:endParaRPr lang="hr-HR" sz="1600" dirty="0"/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1A779921-1DCA-44CD-AEF5-5E99B63E0D03}"/>
              </a:ext>
            </a:extLst>
          </p:cNvPr>
          <p:cNvSpPr txBox="1"/>
          <p:nvPr/>
        </p:nvSpPr>
        <p:spPr>
          <a:xfrm>
            <a:off x="8027444" y="4429919"/>
            <a:ext cx="1102572" cy="423449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sz="1600" dirty="0" err="1"/>
              <a:t>animals</a:t>
            </a:r>
            <a:endParaRPr lang="hr-HR" sz="1600" dirty="0"/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8F165FD9-4B97-4469-854C-5D747B6F5A03}"/>
              </a:ext>
            </a:extLst>
          </p:cNvPr>
          <p:cNvSpPr txBox="1"/>
          <p:nvPr/>
        </p:nvSpPr>
        <p:spPr>
          <a:xfrm>
            <a:off x="10015086" y="4321119"/>
            <a:ext cx="1102572" cy="423449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sz="1600" dirty="0" err="1"/>
              <a:t>spills</a:t>
            </a:r>
            <a:endParaRPr lang="hr-HR" sz="1600" dirty="0"/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16BE5698-1B98-4774-A96D-71728C0A0680}"/>
              </a:ext>
            </a:extLst>
          </p:cNvPr>
          <p:cNvSpPr txBox="1"/>
          <p:nvPr/>
        </p:nvSpPr>
        <p:spPr>
          <a:xfrm>
            <a:off x="1205506" y="5420209"/>
            <a:ext cx="10415363" cy="792781"/>
          </a:xfrm>
          <a:prstGeom prst="rect">
            <a:avLst/>
          </a:prstGeom>
          <a:solidFill>
            <a:srgbClr val="F2FEDE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1600" dirty="0"/>
              <a:t>ENDANGERED </a:t>
            </a:r>
            <a:r>
              <a:rPr lang="hr-HR" sz="1600" dirty="0" err="1"/>
              <a:t>animals</a:t>
            </a:r>
            <a:r>
              <a:rPr lang="hr-HR" sz="1600" dirty="0"/>
              <a:t>	ACID </a:t>
            </a:r>
            <a:r>
              <a:rPr lang="hr-HR" sz="1600" dirty="0" err="1"/>
              <a:t>rain</a:t>
            </a:r>
            <a:r>
              <a:rPr lang="hr-HR" sz="1600" dirty="0"/>
              <a:t>		ICE </a:t>
            </a:r>
            <a:r>
              <a:rPr lang="hr-HR" sz="1600" dirty="0" err="1"/>
              <a:t>caps</a:t>
            </a:r>
            <a:r>
              <a:rPr lang="hr-HR" sz="1600" dirty="0"/>
              <a:t> 		CARBON </a:t>
            </a:r>
            <a:r>
              <a:rPr lang="hr-HR" sz="1600" dirty="0" err="1"/>
              <a:t>dioxide</a:t>
            </a:r>
            <a:r>
              <a:rPr lang="hr-HR" sz="1600" dirty="0"/>
              <a:t> 	 WASTE </a:t>
            </a:r>
            <a:r>
              <a:rPr lang="hr-HR" sz="1600" dirty="0" err="1"/>
              <a:t>disposal</a:t>
            </a:r>
            <a:r>
              <a:rPr lang="hr-HR" sz="1600" dirty="0"/>
              <a:t> 	OIL </a:t>
            </a:r>
            <a:r>
              <a:rPr lang="hr-HR" sz="1600" dirty="0" err="1"/>
              <a:t>spills</a:t>
            </a:r>
            <a:r>
              <a:rPr lang="hr-HR" sz="1600" dirty="0"/>
              <a:t>	 	FOSSIL  </a:t>
            </a:r>
            <a:r>
              <a:rPr lang="hr-HR" sz="1600" dirty="0" err="1"/>
              <a:t>fuels</a:t>
            </a:r>
            <a:r>
              <a:rPr lang="hr-HR" sz="1600" dirty="0"/>
              <a:t>		EXHAUST </a:t>
            </a:r>
            <a:r>
              <a:rPr lang="hr-HR" sz="1600" dirty="0" err="1"/>
              <a:t>fumes</a:t>
            </a:r>
            <a:endParaRPr lang="hr-HR" sz="1600" i="1" dirty="0"/>
          </a:p>
        </p:txBody>
      </p:sp>
    </p:spTree>
    <p:extLst>
      <p:ext uri="{BB962C8B-B14F-4D97-AF65-F5344CB8AC3E}">
        <p14:creationId xmlns:p14="http://schemas.microsoft.com/office/powerpoint/2010/main" xmlns="" val="133518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F210254-0507-4552-8689-A028ACC774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DD08DE19-1831-4DB9-8E63-53352F4261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DF433010-F6CE-4D65-889A-02A976E1BD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1CAD28A-8E6C-44FA-9CC3-6C29E8679F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6543" y="0"/>
            <a:ext cx="9698913" cy="685800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DBCBC88E-626D-453A-861C-F325D5EFA4F3}"/>
              </a:ext>
            </a:extLst>
          </p:cNvPr>
          <p:cNvSpPr txBox="1"/>
          <p:nvPr/>
        </p:nvSpPr>
        <p:spPr>
          <a:xfrm>
            <a:off x="4586109" y="573459"/>
            <a:ext cx="2054387" cy="621709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hr-HR" sz="2000" dirty="0"/>
              <a:t>BRAINSTORMING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FF172D82-6782-4E75-A518-EC13C3A40590}"/>
              </a:ext>
            </a:extLst>
          </p:cNvPr>
          <p:cNvSpPr txBox="1"/>
          <p:nvPr/>
        </p:nvSpPr>
        <p:spPr>
          <a:xfrm>
            <a:off x="4586109" y="1457772"/>
            <a:ext cx="2054387" cy="621709"/>
          </a:xfrm>
          <a:prstGeom prst="rect">
            <a:avLst/>
          </a:prstGeom>
          <a:solidFill>
            <a:srgbClr val="F2FEDE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hr-HR" sz="2000" dirty="0"/>
              <a:t>ECOLOGY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6DC326F7-4126-481B-BC59-170C432E1034}"/>
              </a:ext>
            </a:extLst>
          </p:cNvPr>
          <p:cNvSpPr txBox="1"/>
          <p:nvPr/>
        </p:nvSpPr>
        <p:spPr>
          <a:xfrm>
            <a:off x="4586109" y="2257871"/>
            <a:ext cx="2054387" cy="621709"/>
          </a:xfrm>
          <a:prstGeom prst="rect">
            <a:avLst/>
          </a:prstGeom>
          <a:solidFill>
            <a:srgbClr val="F2FEDE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hr-HR" sz="2000" dirty="0"/>
              <a:t>ENVIRONMENT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20E4C65D-B367-4E3B-AD95-51F3513F1DDC}"/>
              </a:ext>
            </a:extLst>
          </p:cNvPr>
          <p:cNvSpPr txBox="1"/>
          <p:nvPr/>
        </p:nvSpPr>
        <p:spPr>
          <a:xfrm>
            <a:off x="881257" y="2316163"/>
            <a:ext cx="2054387" cy="967957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sz="2000" dirty="0" err="1"/>
              <a:t>environmental</a:t>
            </a:r>
            <a:r>
              <a:rPr lang="hr-HR" sz="2000" dirty="0"/>
              <a:t> </a:t>
            </a:r>
            <a:r>
              <a:rPr lang="hr-HR" sz="2000" dirty="0" err="1"/>
              <a:t>problems</a:t>
            </a:r>
            <a:endParaRPr lang="hr-HR" sz="2000" dirty="0"/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9A03B84A-86FE-4006-A4DC-D3B7D975C50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aturation sat="3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5593" b="4451"/>
          <a:stretch/>
        </p:blipFill>
        <p:spPr>
          <a:xfrm>
            <a:off x="4895736" y="4125731"/>
            <a:ext cx="3159049" cy="1402436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7E8C11FE-6AF5-4E26-890B-5A23CA83CB5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b="2321"/>
          <a:stretch/>
        </p:blipFill>
        <p:spPr>
          <a:xfrm>
            <a:off x="8642656" y="3872405"/>
            <a:ext cx="1765744" cy="1655762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0754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F210254-0507-4552-8689-A028ACC774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DD08DE19-1831-4DB9-8E63-53352F4261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DF433010-F6CE-4D65-889A-02A976E1BD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C2E16EC4-5C4F-49A3-9EC5-ECF971FE0CD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76115" y="537048"/>
            <a:ext cx="3878568" cy="6129980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936A45E3-C3F9-43E4-918B-23A32FCCB61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095" y="173158"/>
            <a:ext cx="6276975" cy="100965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18105F2B-1278-42FD-AF11-DD808F11A7CC}"/>
              </a:ext>
            </a:extLst>
          </p:cNvPr>
          <p:cNvSpPr txBox="1"/>
          <p:nvPr/>
        </p:nvSpPr>
        <p:spPr>
          <a:xfrm>
            <a:off x="4390294" y="104579"/>
            <a:ext cx="3180590" cy="338554"/>
          </a:xfrm>
          <a:prstGeom prst="rect">
            <a:avLst/>
          </a:prstGeom>
          <a:solidFill>
            <a:srgbClr val="C9E4FF"/>
          </a:solidFill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0070C0"/>
                </a:solidFill>
              </a:rPr>
              <a:t>Pročitaj i provjeri. Dopuni tekst. </a:t>
            </a: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2C146DC1-BCB3-401F-B594-1B06E48AEEC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90582" y="1251387"/>
            <a:ext cx="3513069" cy="5593174"/>
          </a:xfrm>
          <a:prstGeom prst="rect">
            <a:avLst/>
          </a:prstGeom>
        </p:spPr>
      </p:pic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1FBBDAC3-6ED2-4D2C-936E-752A3D87A9AC}"/>
              </a:ext>
            </a:extLst>
          </p:cNvPr>
          <p:cNvSpPr txBox="1"/>
          <p:nvPr/>
        </p:nvSpPr>
        <p:spPr>
          <a:xfrm>
            <a:off x="3407582" y="2636667"/>
            <a:ext cx="16867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climate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change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13AB9F32-F77F-4190-9F64-44FEE381054F}"/>
              </a:ext>
            </a:extLst>
          </p:cNvPr>
          <p:cNvSpPr txBox="1"/>
          <p:nvPr/>
        </p:nvSpPr>
        <p:spPr>
          <a:xfrm>
            <a:off x="2627827" y="3250045"/>
            <a:ext cx="16867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Carbon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dioxide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C19D1AB1-DF4D-4988-9AFD-EDC101E91CDA}"/>
              </a:ext>
            </a:extLst>
          </p:cNvPr>
          <p:cNvSpPr txBox="1"/>
          <p:nvPr/>
        </p:nvSpPr>
        <p:spPr>
          <a:xfrm>
            <a:off x="3566621" y="4556689"/>
            <a:ext cx="1984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endangered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animals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4969DAF1-6156-4434-A778-B2B04D579021}"/>
              </a:ext>
            </a:extLst>
          </p:cNvPr>
          <p:cNvSpPr txBox="1"/>
          <p:nvPr/>
        </p:nvSpPr>
        <p:spPr>
          <a:xfrm>
            <a:off x="2564203" y="6109316"/>
            <a:ext cx="16867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ice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caps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FF79E829-8111-4705-A942-736DA2723F69}"/>
              </a:ext>
            </a:extLst>
          </p:cNvPr>
          <p:cNvSpPr txBox="1"/>
          <p:nvPr/>
        </p:nvSpPr>
        <p:spPr>
          <a:xfrm>
            <a:off x="7528641" y="3141930"/>
            <a:ext cx="16867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Rainforests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xmlns="" id="{7F243155-DE41-4FDA-86F8-78FAE7C29440}"/>
              </a:ext>
            </a:extLst>
          </p:cNvPr>
          <p:cNvSpPr txBox="1"/>
          <p:nvPr/>
        </p:nvSpPr>
        <p:spPr>
          <a:xfrm>
            <a:off x="7528641" y="5246626"/>
            <a:ext cx="16867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waste</a:t>
            </a:r>
            <a:endParaRPr lang="hr-HR" sz="16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616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F210254-0507-4552-8689-A028ACC774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DD08DE19-1831-4DB9-8E63-53352F4261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DF433010-F6CE-4D65-889A-02A976E1BD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C257C640-8934-4B20-9148-318B485C265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13577" y="361643"/>
            <a:ext cx="8094230" cy="314832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D0212315-F9B6-45AF-B785-F65A7540A20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b="8847"/>
          <a:stretch/>
        </p:blipFill>
        <p:spPr>
          <a:xfrm>
            <a:off x="451233" y="4723180"/>
            <a:ext cx="3678157" cy="754641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4776220A-9D84-4692-B3FD-9501009812A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1233" y="5656198"/>
            <a:ext cx="3723227" cy="722744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0C14CC42-D93E-48FD-AD3A-7EB667702CD1}"/>
              </a:ext>
            </a:extLst>
          </p:cNvPr>
          <p:cNvSpPr txBox="1"/>
          <p:nvPr/>
        </p:nvSpPr>
        <p:spPr>
          <a:xfrm>
            <a:off x="4009993" y="4723180"/>
            <a:ext cx="1643397" cy="338554"/>
          </a:xfrm>
          <a:prstGeom prst="rect">
            <a:avLst/>
          </a:prstGeom>
          <a:solidFill>
            <a:srgbClr val="FFEBFF"/>
          </a:solidFill>
          <a:ln w="38100">
            <a:noFill/>
          </a:ln>
        </p:spPr>
        <p:txBody>
          <a:bodyPr wrap="square" numCol="1" rtlCol="0">
            <a:spAutoFit/>
          </a:bodyPr>
          <a:lstStyle/>
          <a:p>
            <a:pPr algn="ctr"/>
            <a:r>
              <a:rPr lang="hr-HR" sz="1600" dirty="0" err="1"/>
              <a:t>give</a:t>
            </a:r>
            <a:r>
              <a:rPr lang="hr-HR" sz="1600" dirty="0"/>
              <a:t> </a:t>
            </a:r>
            <a:r>
              <a:rPr lang="hr-HR" sz="1600" dirty="0" err="1"/>
              <a:t>energy</a:t>
            </a:r>
            <a:endParaRPr lang="hr-HR" sz="1600" dirty="0"/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2282C15D-74F6-4488-A1D0-30F7A1DABEF1}"/>
              </a:ext>
            </a:extLst>
          </p:cNvPr>
          <p:cNvSpPr txBox="1"/>
          <p:nvPr/>
        </p:nvSpPr>
        <p:spPr>
          <a:xfrm>
            <a:off x="4009993" y="5088523"/>
            <a:ext cx="1938046" cy="338554"/>
          </a:xfrm>
          <a:prstGeom prst="rect">
            <a:avLst/>
          </a:prstGeom>
          <a:solidFill>
            <a:srgbClr val="FFEBFF"/>
          </a:solidFill>
          <a:ln w="38100">
            <a:noFill/>
          </a:ln>
        </p:spPr>
        <p:txBody>
          <a:bodyPr wrap="square" numCol="1" rtlCol="0">
            <a:spAutoFit/>
          </a:bodyPr>
          <a:lstStyle/>
          <a:p>
            <a:pPr algn="ctr"/>
            <a:r>
              <a:rPr lang="hr-HR" sz="1600" dirty="0" err="1"/>
              <a:t>kill</a:t>
            </a:r>
            <a:r>
              <a:rPr lang="hr-HR" sz="1600" dirty="0"/>
              <a:t> </a:t>
            </a:r>
            <a:r>
              <a:rPr lang="hr-HR" sz="1600" dirty="0" err="1"/>
              <a:t>and</a:t>
            </a:r>
            <a:r>
              <a:rPr lang="hr-HR" sz="1600" dirty="0"/>
              <a:t> </a:t>
            </a:r>
            <a:r>
              <a:rPr lang="hr-HR" sz="1600" dirty="0" err="1"/>
              <a:t>control</a:t>
            </a:r>
            <a:r>
              <a:rPr lang="hr-HR" sz="1600" dirty="0"/>
              <a:t> </a:t>
            </a:r>
            <a:r>
              <a:rPr lang="hr-HR" sz="1600" dirty="0" err="1"/>
              <a:t>pests</a:t>
            </a:r>
            <a:endParaRPr lang="hr-HR" sz="1600" dirty="0"/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20E9F74B-4B7C-4FA4-9E57-A6BFB4088A65}"/>
              </a:ext>
            </a:extLst>
          </p:cNvPr>
          <p:cNvSpPr txBox="1"/>
          <p:nvPr/>
        </p:nvSpPr>
        <p:spPr>
          <a:xfrm>
            <a:off x="4084844" y="5641634"/>
            <a:ext cx="1568546" cy="338554"/>
          </a:xfrm>
          <a:prstGeom prst="rect">
            <a:avLst/>
          </a:prstGeom>
          <a:solidFill>
            <a:srgbClr val="FFEBFF"/>
          </a:solidFill>
          <a:ln w="38100">
            <a:noFill/>
          </a:ln>
        </p:spPr>
        <p:txBody>
          <a:bodyPr wrap="square" numCol="1" rtlCol="0">
            <a:spAutoFit/>
          </a:bodyPr>
          <a:lstStyle/>
          <a:p>
            <a:pPr algn="ctr"/>
            <a:r>
              <a:rPr lang="hr-HR" sz="1600" dirty="0" err="1"/>
              <a:t>pollution</a:t>
            </a:r>
            <a:endParaRPr lang="hr-HR" sz="1600" dirty="0"/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9A3F6DA5-1C1D-42E4-B809-69B29A0F5DDD}"/>
              </a:ext>
            </a:extLst>
          </p:cNvPr>
          <p:cNvSpPr txBox="1"/>
          <p:nvPr/>
        </p:nvSpPr>
        <p:spPr>
          <a:xfrm>
            <a:off x="4083158" y="6053070"/>
            <a:ext cx="1568546" cy="338554"/>
          </a:xfrm>
          <a:prstGeom prst="rect">
            <a:avLst/>
          </a:prstGeom>
          <a:solidFill>
            <a:srgbClr val="FFEBFF"/>
          </a:solidFill>
          <a:ln w="38100">
            <a:noFill/>
          </a:ln>
        </p:spPr>
        <p:txBody>
          <a:bodyPr wrap="square" numCol="1" rtlCol="0">
            <a:spAutoFit/>
          </a:bodyPr>
          <a:lstStyle/>
          <a:p>
            <a:pPr algn="ctr"/>
            <a:r>
              <a:rPr lang="hr-HR" sz="1600" dirty="0" err="1"/>
              <a:t>trees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xmlns="" val="13862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F210254-0507-4552-8689-A028ACC774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DD08DE19-1831-4DB9-8E63-53352F4261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DF433010-F6CE-4D65-889A-02A976E1BD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5D7F5EC6-3AFC-411E-A568-630262932CD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0431" y="143731"/>
            <a:ext cx="3268671" cy="6556684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xmlns="" id="{09703000-D468-48EC-8438-5172C9D8D77C}"/>
              </a:ext>
            </a:extLst>
          </p:cNvPr>
          <p:cNvSpPr/>
          <p:nvPr/>
        </p:nvSpPr>
        <p:spPr>
          <a:xfrm>
            <a:off x="657838" y="493463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r-HR" dirty="0"/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xmlns="" id="{3440EEE2-37F6-4286-9641-39CBBA8F23B4}"/>
              </a:ext>
            </a:extLst>
          </p:cNvPr>
          <p:cNvSpPr/>
          <p:nvPr/>
        </p:nvSpPr>
        <p:spPr>
          <a:xfrm>
            <a:off x="3440625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hr-HR" dirty="0"/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B744CDD3-05D7-46FE-BBFD-82672A25DC38}"/>
              </a:ext>
            </a:extLst>
          </p:cNvPr>
          <p:cNvSpPr txBox="1"/>
          <p:nvPr/>
        </p:nvSpPr>
        <p:spPr>
          <a:xfrm>
            <a:off x="389525" y="2426321"/>
            <a:ext cx="4615299" cy="880369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People burn fossil fuels to</a:t>
            </a:r>
            <a:r>
              <a:rPr lang="hr-HR" dirty="0"/>
              <a:t> </a:t>
            </a:r>
            <a:r>
              <a:rPr lang="hr-HR" dirty="0" err="1"/>
              <a:t>give</a:t>
            </a:r>
            <a:r>
              <a:rPr lang="hr-HR" dirty="0"/>
              <a:t> </a:t>
            </a:r>
            <a:r>
              <a:rPr lang="hr-HR" dirty="0" err="1"/>
              <a:t>energy</a:t>
            </a:r>
            <a:r>
              <a:rPr lang="hr-HR" dirty="0"/>
              <a:t>.</a:t>
            </a:r>
          </a:p>
          <a:p>
            <a:pPr>
              <a:lnSpc>
                <a:spcPct val="150000"/>
              </a:lnSpc>
            </a:pPr>
            <a:r>
              <a:rPr lang="en-US" dirty="0"/>
              <a:t>People use pesticides to</a:t>
            </a:r>
            <a:r>
              <a:rPr lang="hr-HR" dirty="0"/>
              <a:t> </a:t>
            </a:r>
            <a:r>
              <a:rPr lang="hr-HR" dirty="0" err="1"/>
              <a:t>kill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control</a:t>
            </a:r>
            <a:r>
              <a:rPr lang="hr-HR" dirty="0"/>
              <a:t> </a:t>
            </a:r>
            <a:r>
              <a:rPr lang="hr-HR" dirty="0" err="1"/>
              <a:t>pests</a:t>
            </a:r>
            <a:r>
              <a:rPr lang="hr-HR" dirty="0"/>
              <a:t>.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5C0DEA5C-39CD-4642-A315-A2BAFB895C17}"/>
              </a:ext>
            </a:extLst>
          </p:cNvPr>
          <p:cNvSpPr txBox="1"/>
          <p:nvPr/>
        </p:nvSpPr>
        <p:spPr>
          <a:xfrm>
            <a:off x="493071" y="4493293"/>
            <a:ext cx="4615299" cy="880369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Climate change is caused by</a:t>
            </a:r>
            <a:r>
              <a:rPr lang="hr-HR" dirty="0"/>
              <a:t> </a:t>
            </a:r>
            <a:r>
              <a:rPr lang="hr-HR" dirty="0" err="1"/>
              <a:t>pollution</a:t>
            </a:r>
            <a:r>
              <a:rPr lang="hr-HR" dirty="0"/>
              <a:t>.</a:t>
            </a:r>
          </a:p>
          <a:p>
            <a:pPr>
              <a:lnSpc>
                <a:spcPct val="150000"/>
              </a:lnSpc>
            </a:pPr>
            <a:r>
              <a:rPr lang="en-US" dirty="0"/>
              <a:t>Carbon dioxide is used b</a:t>
            </a:r>
            <a:r>
              <a:rPr lang="hr-HR" dirty="0"/>
              <a:t>y </a:t>
            </a:r>
            <a:r>
              <a:rPr lang="hr-HR" dirty="0" err="1"/>
              <a:t>trees</a:t>
            </a:r>
            <a:r>
              <a:rPr lang="hr-HR" dirty="0"/>
              <a:t>. 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8111D73D-33AB-47BF-AEAC-21AD4140485F}"/>
              </a:ext>
            </a:extLst>
          </p:cNvPr>
          <p:cNvSpPr txBox="1"/>
          <p:nvPr/>
        </p:nvSpPr>
        <p:spPr>
          <a:xfrm>
            <a:off x="389525" y="315675"/>
            <a:ext cx="4615299" cy="880369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dirty="0" err="1"/>
              <a:t>Fossil</a:t>
            </a:r>
            <a:r>
              <a:rPr lang="hr-HR" dirty="0"/>
              <a:t> </a:t>
            </a:r>
            <a:r>
              <a:rPr lang="hr-HR" dirty="0" err="1"/>
              <a:t>fuels</a:t>
            </a:r>
            <a:r>
              <a:rPr lang="hr-HR" dirty="0"/>
              <a:t> are </a:t>
            </a:r>
            <a:r>
              <a:rPr lang="hr-HR" dirty="0" err="1"/>
              <a:t>burnt</a:t>
            </a:r>
            <a:r>
              <a:rPr lang="hr-HR" dirty="0"/>
              <a:t> to </a:t>
            </a:r>
            <a:r>
              <a:rPr lang="hr-HR" dirty="0" err="1"/>
              <a:t>give</a:t>
            </a:r>
            <a:r>
              <a:rPr lang="hr-HR" dirty="0"/>
              <a:t> </a:t>
            </a:r>
            <a:r>
              <a:rPr lang="hr-HR" dirty="0" err="1"/>
              <a:t>energy</a:t>
            </a:r>
            <a:r>
              <a:rPr lang="hr-HR" dirty="0"/>
              <a:t>. </a:t>
            </a:r>
          </a:p>
          <a:p>
            <a:pPr>
              <a:lnSpc>
                <a:spcPct val="150000"/>
              </a:lnSpc>
            </a:pPr>
            <a:r>
              <a:rPr lang="hr-HR" dirty="0" err="1"/>
              <a:t>Pesticides</a:t>
            </a:r>
            <a:r>
              <a:rPr lang="hr-HR" dirty="0"/>
              <a:t> are </a:t>
            </a:r>
            <a:r>
              <a:rPr lang="hr-HR" dirty="0" err="1"/>
              <a:t>used</a:t>
            </a:r>
            <a:r>
              <a:rPr lang="hr-HR" dirty="0"/>
              <a:t> to </a:t>
            </a:r>
            <a:r>
              <a:rPr lang="hr-HR" dirty="0" err="1"/>
              <a:t>kill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control</a:t>
            </a:r>
            <a:r>
              <a:rPr lang="hr-HR" dirty="0"/>
              <a:t> </a:t>
            </a:r>
            <a:r>
              <a:rPr lang="hr-HR" dirty="0" err="1"/>
              <a:t>pests</a:t>
            </a:r>
            <a:r>
              <a:rPr lang="hr-HR" dirty="0"/>
              <a:t>. </a:t>
            </a: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xmlns="" id="{15E6DAF8-4493-423A-B9F1-AEFD9B635747}"/>
              </a:ext>
            </a:extLst>
          </p:cNvPr>
          <p:cNvSpPr txBox="1"/>
          <p:nvPr/>
        </p:nvSpPr>
        <p:spPr>
          <a:xfrm>
            <a:off x="3790122" y="5107217"/>
            <a:ext cx="1102572" cy="423449"/>
          </a:xfrm>
          <a:prstGeom prst="rect">
            <a:avLst/>
          </a:prstGeom>
          <a:solidFill>
            <a:srgbClr val="F2FEDE"/>
          </a:solidFill>
          <a:ln w="38100">
            <a:solidFill>
              <a:srgbClr val="00FF00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sz="1600" i="1" dirty="0" err="1"/>
              <a:t>by</a:t>
            </a:r>
            <a:r>
              <a:rPr lang="hr-HR" sz="1600" i="1" dirty="0"/>
              <a:t> </a:t>
            </a:r>
            <a:r>
              <a:rPr lang="hr-HR" sz="1600" i="1" dirty="0" err="1"/>
              <a:t>phrase</a:t>
            </a:r>
            <a:endParaRPr lang="hr-HR" sz="1600" i="1" dirty="0"/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xmlns="" id="{B85030A4-535C-4E28-95A9-939F9EBEB4CA}"/>
              </a:ext>
            </a:extLst>
          </p:cNvPr>
          <p:cNvSpPr txBox="1"/>
          <p:nvPr/>
        </p:nvSpPr>
        <p:spPr>
          <a:xfrm>
            <a:off x="2495639" y="5556538"/>
            <a:ext cx="2713777" cy="423449"/>
          </a:xfrm>
          <a:prstGeom prst="rect">
            <a:avLst/>
          </a:prstGeom>
          <a:solidFill>
            <a:srgbClr val="F2FEDE"/>
          </a:solidFill>
          <a:ln w="38100">
            <a:solidFill>
              <a:srgbClr val="00FF00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i="1" dirty="0"/>
              <a:t>the agent (doer of the action)</a:t>
            </a:r>
            <a:endParaRPr lang="hr-HR" sz="1600" i="1" dirty="0"/>
          </a:p>
        </p:txBody>
      </p:sp>
      <p:sp>
        <p:nvSpPr>
          <p:cNvPr id="24" name="Elipsa 23">
            <a:extLst>
              <a:ext uri="{FF2B5EF4-FFF2-40B4-BE49-F238E27FC236}">
                <a16:creationId xmlns:a16="http://schemas.microsoft.com/office/drawing/2014/main" xmlns="" id="{42B6339A-31BB-45CA-B67D-21BE95D368B6}"/>
              </a:ext>
            </a:extLst>
          </p:cNvPr>
          <p:cNvSpPr/>
          <p:nvPr/>
        </p:nvSpPr>
        <p:spPr>
          <a:xfrm>
            <a:off x="2953730" y="4522981"/>
            <a:ext cx="1343252" cy="515252"/>
          </a:xfrm>
          <a:prstGeom prst="ellipse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5" name="Elipsa 24">
            <a:extLst>
              <a:ext uri="{FF2B5EF4-FFF2-40B4-BE49-F238E27FC236}">
                <a16:creationId xmlns:a16="http://schemas.microsoft.com/office/drawing/2014/main" xmlns="" id="{733CDFB9-3DC8-49AC-8779-5BE862DAB620}"/>
              </a:ext>
            </a:extLst>
          </p:cNvPr>
          <p:cNvSpPr/>
          <p:nvPr/>
        </p:nvSpPr>
        <p:spPr>
          <a:xfrm>
            <a:off x="2661140" y="4965283"/>
            <a:ext cx="964215" cy="438067"/>
          </a:xfrm>
          <a:prstGeom prst="ellipse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07414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5" grpId="0" animBg="1"/>
      <p:bldP spid="21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F210254-0507-4552-8689-A028ACC774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DD08DE19-1831-4DB9-8E63-53352F4261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DF433010-F6CE-4D65-889A-02A976E1BD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D24938C0-04D3-4797-AE6A-E4801DB9F89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1594932"/>
            <a:ext cx="9403394" cy="1442462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618A71AC-42C6-4745-8E46-2C6816187E86}"/>
              </a:ext>
            </a:extLst>
          </p:cNvPr>
          <p:cNvSpPr txBox="1"/>
          <p:nvPr/>
        </p:nvSpPr>
        <p:spPr>
          <a:xfrm>
            <a:off x="2246050" y="1650261"/>
            <a:ext cx="790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33CC"/>
                </a:solidFill>
              </a:rPr>
              <a:t>are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0F8C158D-EAA9-4BC3-A2BE-A95FAE1BEAC6}"/>
              </a:ext>
            </a:extLst>
          </p:cNvPr>
          <p:cNvSpPr txBox="1"/>
          <p:nvPr/>
        </p:nvSpPr>
        <p:spPr>
          <a:xfrm>
            <a:off x="5035118" y="1632506"/>
            <a:ext cx="1060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33CC"/>
                </a:solidFill>
              </a:rPr>
              <a:t>burnt</a:t>
            </a:r>
            <a:endParaRPr lang="hr-HR" dirty="0">
              <a:solidFill>
                <a:srgbClr val="FF33CC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36FB3774-E3C4-49F5-AF92-DAE40412428C}"/>
              </a:ext>
            </a:extLst>
          </p:cNvPr>
          <p:cNvSpPr txBox="1"/>
          <p:nvPr/>
        </p:nvSpPr>
        <p:spPr>
          <a:xfrm>
            <a:off x="2375747" y="1953643"/>
            <a:ext cx="790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33CC"/>
                </a:solidFill>
              </a:rPr>
              <a:t>are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C921716E-B620-4142-BEF6-F52ACE55310B}"/>
              </a:ext>
            </a:extLst>
          </p:cNvPr>
          <p:cNvSpPr txBox="1"/>
          <p:nvPr/>
        </p:nvSpPr>
        <p:spPr>
          <a:xfrm>
            <a:off x="5062491" y="1965618"/>
            <a:ext cx="790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33CC"/>
                </a:solidFill>
              </a:rPr>
              <a:t>used</a:t>
            </a:r>
            <a:endParaRPr lang="hr-HR" dirty="0">
              <a:solidFill>
                <a:srgbClr val="FF33CC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526D5BD7-4F43-4A94-9843-ADADB3F2D08F}"/>
              </a:ext>
            </a:extLst>
          </p:cNvPr>
          <p:cNvSpPr txBox="1"/>
          <p:nvPr/>
        </p:nvSpPr>
        <p:spPr>
          <a:xfrm>
            <a:off x="2403120" y="2312354"/>
            <a:ext cx="790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33CC"/>
                </a:solidFill>
              </a:rPr>
              <a:t>is</a:t>
            </a:r>
            <a:endParaRPr lang="hr-HR" dirty="0">
              <a:solidFill>
                <a:srgbClr val="FF33CC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EDCDC232-FAB0-4CD5-9AC8-DF7710922359}"/>
              </a:ext>
            </a:extLst>
          </p:cNvPr>
          <p:cNvSpPr txBox="1"/>
          <p:nvPr/>
        </p:nvSpPr>
        <p:spPr>
          <a:xfrm>
            <a:off x="5484920" y="2289741"/>
            <a:ext cx="990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33CC"/>
                </a:solidFill>
              </a:rPr>
              <a:t>caused</a:t>
            </a:r>
            <a:endParaRPr lang="hr-HR" dirty="0">
              <a:solidFill>
                <a:srgbClr val="FF33CC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B597EB92-EB0D-408E-8B7F-AE5D1E1F6091}"/>
              </a:ext>
            </a:extLst>
          </p:cNvPr>
          <p:cNvSpPr txBox="1"/>
          <p:nvPr/>
        </p:nvSpPr>
        <p:spPr>
          <a:xfrm>
            <a:off x="2435163" y="2624862"/>
            <a:ext cx="790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33CC"/>
                </a:solidFill>
              </a:rPr>
              <a:t>is</a:t>
            </a:r>
            <a:endParaRPr lang="hr-HR" dirty="0">
              <a:solidFill>
                <a:srgbClr val="FF33CC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C5126B77-F959-4829-B01F-AA65DA8966A5}"/>
              </a:ext>
            </a:extLst>
          </p:cNvPr>
          <p:cNvSpPr txBox="1"/>
          <p:nvPr/>
        </p:nvSpPr>
        <p:spPr>
          <a:xfrm>
            <a:off x="5584982" y="2598860"/>
            <a:ext cx="790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33CC"/>
                </a:solidFill>
              </a:rPr>
              <a:t>used</a:t>
            </a:r>
            <a:endParaRPr lang="hr-HR" dirty="0">
              <a:solidFill>
                <a:srgbClr val="FF33CC"/>
              </a:solidFill>
            </a:endParaRPr>
          </a:p>
        </p:txBody>
      </p:sp>
      <p:pic>
        <p:nvPicPr>
          <p:cNvPr id="15" name="Slika 14">
            <a:extLst>
              <a:ext uri="{FF2B5EF4-FFF2-40B4-BE49-F238E27FC236}">
                <a16:creationId xmlns:a16="http://schemas.microsoft.com/office/drawing/2014/main" xmlns="" id="{1E7D6836-900E-44BF-A5DB-5258C06544F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07946" y="3559340"/>
            <a:ext cx="3367213" cy="2949574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Slika 17">
            <a:hlinkClick r:id="rId6"/>
            <a:extLst>
              <a:ext uri="{FF2B5EF4-FFF2-40B4-BE49-F238E27FC236}">
                <a16:creationId xmlns:a16="http://schemas.microsoft.com/office/drawing/2014/main" xmlns="" id="{02FAA151-FAA1-4E06-9E7D-F8536DF916B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r="69039"/>
          <a:stretch/>
        </p:blipFill>
        <p:spPr>
          <a:xfrm>
            <a:off x="818562" y="5143432"/>
            <a:ext cx="1196669" cy="117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807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117</Words>
  <Application>Microsoft Office PowerPoint</Application>
  <PresentationFormat>Custom</PresentationFormat>
  <Paragraphs>46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Tema sustava Office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Sandra Štambuk</dc:creator>
  <cp:lastModifiedBy>sk-kivanjek</cp:lastModifiedBy>
  <cp:revision>16</cp:revision>
  <dcterms:created xsi:type="dcterms:W3CDTF">2022-01-09T08:31:45Z</dcterms:created>
  <dcterms:modified xsi:type="dcterms:W3CDTF">2022-01-10T08:46:30Z</dcterms:modified>
</cp:coreProperties>
</file>